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  <a:srgbClr val="080442"/>
    <a:srgbClr val="C9A6E4"/>
    <a:srgbClr val="7030A0"/>
    <a:srgbClr val="772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9957BB-435F-06C3-3A02-B0016A93E711}" v="305" dt="2024-11-11T22:51:40.246"/>
    <p1510:client id="{56C30BD3-94F1-68E0-CC1C-6506BD79630F}" v="27" dt="2024-11-11T23:21:26.322"/>
    <p1510:client id="{8AE9C0C6-0A08-5953-5F7D-00CCEC129BFF}" v="664" dt="2024-11-11T20:52:02.186"/>
    <p1510:client id="{DE4FCA83-8859-8079-99E1-E5B11D149CD8}" v="18" dt="2024-11-11T23:23:05.9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17" autoAdjust="0"/>
    <p:restoredTop sz="94660"/>
  </p:normalViewPr>
  <p:slideViewPr>
    <p:cSldViewPr snapToGrid="0">
      <p:cViewPr>
        <p:scale>
          <a:sx n="33" d="100"/>
          <a:sy n="33" d="100"/>
        </p:scale>
        <p:origin x="1123" y="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246291" y="626221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pt-BR" sz="4500" b="1" dirty="0">
                <a:latin typeface="Arial" panose="020B0604020202020204" pitchFamily="34" charset="0"/>
                <a:cs typeface="Arial" panose="020B0604020202020204" pitchFamily="34" charset="0"/>
              </a:rPr>
              <a:t>ETEC ASTOR DE MATTOS CARVALHO</a:t>
            </a:r>
          </a:p>
          <a:p>
            <a:pPr algn="ctr"/>
            <a:r>
              <a:rPr lang="pt-BR" sz="40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34463" y="2529850"/>
            <a:ext cx="24235157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 dirty="0">
                <a:latin typeface="Arial"/>
                <a:cs typeface="Arial"/>
              </a:rPr>
              <a:t>COMPARATIVO TRIBUTÁRIO ENTRE SIMPLES NACIONAL E LUCRO PRESUMIDO NO SETOR DE SERVIÇOS MÉDICOS.</a:t>
            </a:r>
            <a:endParaRPr lang="pt-BR" sz="1400" dirty="0">
              <a:latin typeface="Arial"/>
              <a:cs typeface="Arial"/>
            </a:endParaRPr>
          </a:p>
          <a:p>
            <a:pPr algn="ctr"/>
            <a:endParaRPr lang="pt-BR" sz="3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dirty="0">
                <a:latin typeface="Arial"/>
                <a:cs typeface="Arial"/>
              </a:rPr>
              <a:t>Ana Laura Cardoso, Elizeu Rodrigues De Queiroz, </a:t>
            </a:r>
            <a:r>
              <a:rPr lang="pt-BR" sz="3000" b="1" dirty="0" err="1">
                <a:latin typeface="Arial"/>
                <a:cs typeface="Arial"/>
              </a:rPr>
              <a:t>Jullya</a:t>
            </a:r>
            <a:r>
              <a:rPr lang="pt-BR" sz="3000" b="1" dirty="0">
                <a:latin typeface="Arial"/>
                <a:cs typeface="Arial"/>
              </a:rPr>
              <a:t> Mendes Simões e </a:t>
            </a:r>
            <a:r>
              <a:rPr lang="pt-BR" sz="3000" b="1" dirty="0" err="1">
                <a:latin typeface="Arial"/>
                <a:cs typeface="Arial"/>
              </a:rPr>
              <a:t>Thaissa</a:t>
            </a:r>
            <a:r>
              <a:rPr lang="pt-BR" sz="3000" b="1" dirty="0">
                <a:latin typeface="Arial"/>
                <a:cs typeface="Arial"/>
              </a:rPr>
              <a:t> </a:t>
            </a:r>
            <a:r>
              <a:rPr lang="pt-BR" sz="3000" b="1" dirty="0" err="1">
                <a:latin typeface="Arial"/>
                <a:cs typeface="Arial"/>
              </a:rPr>
              <a:t>Hiromi</a:t>
            </a:r>
            <a:r>
              <a:rPr lang="pt-BR" sz="3000" b="1" dirty="0">
                <a:latin typeface="Arial"/>
                <a:cs typeface="Arial"/>
              </a:rPr>
              <a:t> </a:t>
            </a:r>
            <a:r>
              <a:rPr lang="pt-BR" sz="3000" b="1" dirty="0" err="1">
                <a:latin typeface="Arial"/>
                <a:cs typeface="Arial"/>
              </a:rPr>
              <a:t>Ueti</a:t>
            </a:r>
            <a:endParaRPr lang="pt-BR" sz="3000" b="1" dirty="0">
              <a:latin typeface="Arial"/>
              <a:cs typeface="Arial"/>
            </a:endParaRPr>
          </a:p>
          <a:p>
            <a:pPr algn="ctr"/>
            <a:r>
              <a:rPr lang="pt-BR" sz="3000" b="1" dirty="0">
                <a:latin typeface="Arial"/>
                <a:cs typeface="Arial"/>
              </a:rPr>
              <a:t>Orientador: </a:t>
            </a:r>
            <a:r>
              <a:rPr lang="pt-BR" sz="3000" dirty="0">
                <a:latin typeface="Arial"/>
                <a:cs typeface="Arial"/>
              </a:rPr>
              <a:t>Prof. Alexandre Daniel Alves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5658074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77806" y="36012851"/>
            <a:ext cx="27428656" cy="473982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ctr"/>
            <a:r>
              <a:rPr lang="pt-BR" sz="2800" dirty="0"/>
              <a:t>Agradecemos a todos os professores pela dedicação, paciência e pelos valiosos ensinamentos. A Deus, por nos conceder força, sabedoria e perseverança ao longo desta jornada.</a:t>
            </a:r>
          </a:p>
          <a:p>
            <a:pPr algn="ctr"/>
            <a:r>
              <a:rPr lang="pt-BR" sz="2800" dirty="0"/>
              <a:t>A todos que, de alguma forma, estiveram presentes e contribuíram para que esta experiência se tornasse ainda mais significativa, o nosso sincero agradecimento.</a:t>
            </a:r>
          </a:p>
          <a:p>
            <a:pPr algn="ctr"/>
            <a:r>
              <a:rPr lang="pt-BR" sz="2800" dirty="0"/>
              <a:t>E, por fim, a todos que, direta ou indiretamente, participaram da nossa formação, expressamos o nosso profundo reconhecimento e gratidão.</a:t>
            </a:r>
          </a:p>
          <a:p>
            <a:pPr algn="ctr"/>
            <a:endParaRPr lang="pt-BR" sz="3200" b="1" cap="all" dirty="0"/>
          </a:p>
          <a:p>
            <a:pPr algn="ctr"/>
            <a:r>
              <a:rPr lang="pt-BR" sz="3200" b="1" cap="all" dirty="0"/>
              <a:t>PRINCIPAIS REFERÊNCIAS BIBLIOGRÁFICAS</a:t>
            </a:r>
            <a:endParaRPr lang="pt-BR" sz="3200" b="1" cap="all" dirty="0">
              <a:ea typeface="Calibri"/>
              <a:cs typeface="Calibri"/>
            </a:endParaRPr>
          </a:p>
          <a:p>
            <a:pPr algn="ctr"/>
            <a:r>
              <a:rPr lang="pt-BR" sz="2800" dirty="0"/>
              <a:t>Tabela ISSQN Tabela para a Tributação do Imposto Sobre Serviços de Qualquer Natureza, disponível em: https://www2.bauru.sp.gov.br/financas/tabelas_guias.aspx. Acesso em: 22 de out. de 2025.</a:t>
            </a:r>
          </a:p>
          <a:p>
            <a:pPr algn="ctr"/>
            <a:r>
              <a:rPr lang="pt-BR" sz="2800" dirty="0"/>
              <a:t>FABRETTI, Laércio. Contabilidade Tributária. 17. ed. São Paulo: Atlas, 2021.</a:t>
            </a:r>
          </a:p>
          <a:p>
            <a:pPr algn="ctr"/>
            <a:r>
              <a:rPr lang="pt-BR" sz="2800" dirty="0"/>
              <a:t>Lei Complementar nº 155/2016, disponível em: https://www.planalto.gov.br/ccivil_03/leis/lcp/lcp155.htm. Acesso em: 30 de </a:t>
            </a:r>
            <a:r>
              <a:rPr lang="pt-BR" sz="2800" dirty="0" err="1"/>
              <a:t>agos</a:t>
            </a:r>
            <a:r>
              <a:rPr lang="pt-BR" sz="2800" dirty="0"/>
              <a:t>. de 2025.</a:t>
            </a:r>
          </a:p>
          <a:p>
            <a:pPr algn="ctr"/>
            <a:r>
              <a:rPr lang="pt-BR" sz="2800" dirty="0"/>
              <a:t>Lei nº 5.172, disponível em:  https://www.planalto.gov.br/ccivil_03/leis/l5172compilado.htm. Acesso em: 02 de set. de 2025.</a:t>
            </a:r>
          </a:p>
          <a:p>
            <a:pPr algn="ctr"/>
            <a:endParaRPr lang="pt-BR" sz="2800" dirty="0">
              <a:latin typeface="Calibri"/>
              <a:ea typeface="Calibri"/>
              <a:cs typeface="Arial"/>
            </a:endParaRPr>
          </a:p>
          <a:p>
            <a:pPr algn="ctr"/>
            <a:endParaRPr lang="pt-BR" sz="2800" dirty="0">
              <a:ea typeface="Calibri" panose="020F0502020204030204"/>
              <a:cs typeface="Calibri"/>
            </a:endParaRPr>
          </a:p>
          <a:p>
            <a:pPr algn="ctr"/>
            <a:endParaRPr lang="pt-BR" sz="24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740809" y="6500591"/>
            <a:ext cx="13320000" cy="183804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INTRODUÇÃO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Este trabalho analisa o impacto da carga tributária na gestão financeira das empresas e discute o papel do planejamento tributário como ferramenta essencial para a redução legal de impostos e a otimização dos recursos organizacionais. Em um cenário marcado pela complexidade e pela constante alteração das normas fiscais no Brasil, o planejamento tributário torna-se indispensável para garantir sustentabilidade e competitividade, conforme destaca Oliveira (2013).</a:t>
            </a:r>
          </a:p>
          <a:p>
            <a:pPr algn="just"/>
            <a:endParaRPr lang="pt-BR" sz="3200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A pesquisa concentra-se no setor de serviços médicos, que enfrenta uma carga tributária elevada, capaz de comprometer sua lucratividade e continuidade. Nesse contexto, a escolha adequada entre os regimes tributários Lucro Real, Lucro Presumido ou Simples Nacional, assume grande relevância, uma vez que decisões equivocadas podem gerar custos fiscais superiores aos necessários. </a:t>
            </a:r>
          </a:p>
          <a:p>
            <a:pPr algn="just"/>
            <a:endParaRPr lang="pt-BR" sz="3200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O estudo também evidencia a necessidade de aprofundar investigações sobre os critérios de escolha do regime mais vantajoso e os desafios enfrentados por empresas desse setor na busca por uma gestão tributária mais eficiente. Diante disso, o estudo propõe-se a realizar uma análise comparativa entre o Simples Nacional (com foco no Anexo V, conforme a Lei Complementar nº 155/2016) e o Lucro Presumido, aplicando ambos a uma empresa fictícia prestadora de serviços médicos. </a:t>
            </a:r>
          </a:p>
          <a:p>
            <a:pPr algn="just"/>
            <a:endParaRPr lang="pt-BR" sz="3200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O objetivo central é identificar qual desses regimes oferece o menor ônus financeiro, contribuindo para uma gestão tributária mais estratégica e eficiente. A questão norteadora desta pesquisa é: Qual regime tributário, entre o Simples Nacional (Anexo V) e o Lucro Presumido, representa a opção menos onerosa para empresas prestadoras de serviços médicos?</a:t>
            </a:r>
          </a:p>
          <a:p>
            <a:pPr algn="just"/>
            <a:endParaRPr lang="pt-BR" sz="3200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Para responder a essa questão, realizou-se uma análise comparativa baseada em um estudo de caso utilizando dados fictícios de faturamento mensal. A empresa analisada não possui funcionários e é composta por um único sócio, características que foram consideradas nos cálculos. Foram avaliados dois regimes tributários Simples Nacional (Anexo V) e Lucro Presumido a fim de verificar as diferenças nos tributos apurados e identificar qual deles apresenta menor carga tributária no contexto estudado.</a:t>
            </a:r>
            <a:endParaRPr lang="pt-BR" dirty="0">
              <a:cs typeface="Calibri" panose="020F0502020204030204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3286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bg1"/>
                </a:solidFill>
              </a:rPr>
              <a:t>TÉCNICO EM CONTABILIDADE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359745"/>
            <a:ext cx="137965" cy="28873215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809664" y="28908590"/>
            <a:ext cx="13320000" cy="672001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CONCLUSÃO</a:t>
            </a:r>
            <a:endParaRPr lang="pt-BR" dirty="0"/>
          </a:p>
          <a:p>
            <a:endParaRPr lang="pt-BR" sz="3600" b="1" dirty="0">
              <a:cs typeface="Calibri"/>
            </a:endParaRPr>
          </a:p>
          <a:p>
            <a:pPr algn="just"/>
            <a:r>
              <a:rPr lang="pt-BR" sz="3200" dirty="0">
                <a:cs typeface="Calibri"/>
              </a:rPr>
              <a:t>O estudo evidenciou que o planejamento tributário é indispensável para a sustentabilidade financeira das empresas, especialmente no setor de serviços médicos. A comparação entre o Simples Nacional e o Lucro Presumido mostrou que a escolha do regime tributário influencia diretamente a rentabilidade, sendo o Lucro Presumido a opção mais vantajosa para a empresa analisada.</a:t>
            </a:r>
          </a:p>
          <a:p>
            <a:pPr algn="just"/>
            <a:r>
              <a:rPr lang="pt-BR" sz="3200" dirty="0">
                <a:cs typeface="Calibri"/>
              </a:rPr>
              <a:t>A economia obtida demonstra que a elisão fiscal, quando realizada de forma lícita e transparente, é uma estratégia válida para reduzir a carga tributária e melhorar a gestão financeira. Assim, conclui-se que um planejamento tributário eficiente, aliado ao cumprimento das normas fiscais, é essencial para garantir competitividade, evitar riscos e promover a continuidade saudável do negócio.</a:t>
            </a:r>
            <a:endParaRPr lang="en-US" dirty="0"/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44" y="40422942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762801" y="25399935"/>
            <a:ext cx="13245963" cy="104045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Calibri"/>
                <a:cs typeface="Calibri"/>
              </a:rPr>
              <a:t>Na gestão contábil, o planejamento e a escolha do regime de tributação são essenciais para a sustentabilidade das empresas do setor médico. A decisão entre Simples Nacional e Lucro Presumido influencia diretamente os custos e a organização financeira, exigindo análise cuidadosa das características do negócio. Segundo </a:t>
            </a:r>
            <a:r>
              <a:rPr lang="pt-BR" sz="3200" dirty="0" err="1">
                <a:ea typeface="Calibri"/>
                <a:cs typeface="Calibri"/>
              </a:rPr>
              <a:t>Fabretti</a:t>
            </a:r>
            <a:r>
              <a:rPr lang="pt-BR" sz="3200" dirty="0">
                <a:ea typeface="Calibri"/>
                <a:cs typeface="Calibri"/>
              </a:rPr>
              <a:t> (2021), o regime adequado deve considerar tanto a legislação quanto o perfil de faturamento e despesas. O Simples Nacional oferece simplificação e unificação dos tributos, sendo vantajoso para clínicas menores. Já o Lucro Presumido utiliza percentuais fixos de presunção, podendo ser mais atrativo para empresas com margens maiores e estrutura mais robusta. De acordo com Oliveira e Santos (2020), fatores como pró-labore, contratos de profissionais e despesas operacionais determinam qual opção gera melhor economia. Por fim, a burocracia também diferencia os regimes: enquanto o Simples reduz obrigações acessórias, o Lucro Presumido exige maior controle contábil. Conforme Martins (2019), essa gestão é essencial para evitar multas e manter conformidade fiscal. Assim, a comparação entre os regimes permite que clínicas e profissionais escolham a alternativa mais alinhada à eficiência tributária e ao desempenho financeiro.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583578" y="6240049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Tabela 01: Carga tributária mensal no Lucro Presumido:</a:t>
            </a:r>
            <a:br>
              <a:rPr lang="pt-BR" sz="3600" b="1" dirty="0"/>
            </a:br>
            <a:endParaRPr lang="pt-BR" sz="3200" dirty="0">
              <a:cs typeface="Calibri"/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B60E04B-9FA2-7ABF-1492-26E61C984E6F}"/>
              </a:ext>
            </a:extLst>
          </p:cNvPr>
          <p:cNvSpPr txBox="1"/>
          <p:nvPr/>
        </p:nvSpPr>
        <p:spPr>
          <a:xfrm>
            <a:off x="14537963" y="17546400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Tabela 02: Carga tributária mensal no Simples Nacional:</a:t>
            </a:r>
            <a:endParaRPr lang="pt-BR" sz="3200" dirty="0">
              <a:cs typeface="Calibri"/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01463" y="6877337"/>
            <a:ext cx="9736402" cy="10009385"/>
          </a:xfrm>
          <a:prstGeom prst="rect">
            <a:avLst/>
          </a:prstGeom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647078" y="18260741"/>
            <a:ext cx="9736402" cy="10009385"/>
          </a:xfrm>
          <a:prstGeom prst="rect">
            <a:avLst/>
          </a:prstGeom>
        </p:spPr>
      </p:pic>
      <p:sp>
        <p:nvSpPr>
          <p:cNvPr id="27" name="CaixaDeTexto 26">
            <a:extLst>
              <a:ext uri="{FF2B5EF4-FFF2-40B4-BE49-F238E27FC236}">
                <a16:creationId xmlns:a16="http://schemas.microsoft.com/office/drawing/2014/main" id="{D77A0006-068E-0DD2-5D04-BEA3790F33CA}"/>
              </a:ext>
            </a:extLst>
          </p:cNvPr>
          <p:cNvSpPr txBox="1"/>
          <p:nvPr/>
        </p:nvSpPr>
        <p:spPr>
          <a:xfrm>
            <a:off x="17805868" y="28195427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D77A0006-068E-0DD2-5D04-BEA3790F33CA}"/>
              </a:ext>
            </a:extLst>
          </p:cNvPr>
          <p:cNvSpPr txBox="1"/>
          <p:nvPr/>
        </p:nvSpPr>
        <p:spPr>
          <a:xfrm>
            <a:off x="17527017" y="16816618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dirty="0"/>
              <a:t>Fonte: Elaborado pelos autores(2025)</a:t>
            </a:r>
            <a:br>
              <a:rPr lang="pt-BR" sz="3600" dirty="0"/>
            </a:b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</TotalTime>
  <Words>994</Words>
  <Application>Microsoft Office PowerPoint</Application>
  <PresentationFormat>Personalizar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diretores</cp:lastModifiedBy>
  <cp:revision>43</cp:revision>
  <dcterms:created xsi:type="dcterms:W3CDTF">2017-11-28T14:46:21Z</dcterms:created>
  <dcterms:modified xsi:type="dcterms:W3CDTF">2025-11-19T12:11:24Z</dcterms:modified>
</cp:coreProperties>
</file>